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12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41" d="100"/>
          <a:sy n="41" d="100"/>
        </p:scale>
        <p:origin x="26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A85B0-4916-4A4E-8530-3B44A9D927DF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4B074-8666-4B25-8DEE-0487408FF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32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ＤＭ用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0704">
              <a:defRPr/>
            </a:pPr>
            <a:fld id="{AD371510-368C-42B6-A6A7-BE4A94DF0AD3}" type="slidenum">
              <a:rPr lang="ja-JP" altLang="en-US" sz="400">
                <a:solidFill>
                  <a:prstClr val="black"/>
                </a:solidFill>
              </a:rPr>
              <a:pPr defTabSz="950704">
                <a:defRPr/>
              </a:pPr>
              <a:t>1</a:t>
            </a:fld>
            <a:endParaRPr lang="ja-JP" altLang="en-US" sz="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5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38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32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74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6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10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32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79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69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10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03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27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2D09A-42E4-42A4-98A5-93B4187EDE32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8199B-41B7-4CB2-B717-1922A7A5F4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87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409441" y="3919950"/>
            <a:ext cx="5906183" cy="1530250"/>
          </a:xfrm>
          <a:prstGeom prst="roundRect">
            <a:avLst/>
          </a:prstGeom>
          <a:ln w="5715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4056" tIns="37027" rIns="74056" bIns="37027" rtlCol="0" anchor="ctr"/>
          <a:lstStyle/>
          <a:p>
            <a:pPr algn="ctr" defTabSz="863921"/>
            <a:endParaRPr lang="ja-JP" altLang="en-US" sz="1715" b="1" dirty="0">
              <a:ln w="12700">
                <a:solidFill>
                  <a:srgbClr val="70AD47"/>
                </a:solidFill>
                <a:prstDash val="solid"/>
              </a:ln>
              <a:pattFill prst="pct50">
                <a:fgClr>
                  <a:srgbClr val="5B9BD5"/>
                </a:fgClr>
                <a:bgClr>
                  <a:srgbClr val="5B9BD5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5B9BD5"/>
                </a:outerShdw>
              </a:effectLst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10"/>
          <p:cNvSpPr txBox="1">
            <a:spLocks noChangeArrowheads="1"/>
          </p:cNvSpPr>
          <p:nvPr/>
        </p:nvSpPr>
        <p:spPr bwMode="auto">
          <a:xfrm>
            <a:off x="723030" y="2858078"/>
            <a:ext cx="5844742" cy="96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4056" tIns="37027" rIns="74056" bIns="37027">
            <a:spAutoFit/>
          </a:bodyPr>
          <a:lstStyle/>
          <a:p>
            <a:pPr defTabSz="863921"/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～健康なときの検査データを定期的に知ることで</a:t>
            </a:r>
            <a:endParaRPr lang="en-US" altLang="ja-JP" sz="1444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/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わずかな異常でも発見できる可能性が高まります～</a:t>
            </a:r>
            <a:endParaRPr lang="en-US" altLang="ja-JP" sz="1264" b="1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/>
            <a:r>
              <a:rPr lang="ja-JP" altLang="en-US" sz="1444" b="1" dirty="0">
                <a:solidFill>
                  <a:srgbClr val="FF3399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ご希望のコースの□にチェックを入れてハガキをお持ちください</a:t>
            </a:r>
            <a:endParaRPr lang="en-US" altLang="ja-JP" sz="1444" b="1" dirty="0">
              <a:solidFill>
                <a:srgbClr val="FF3399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/>
            <a:r>
              <a:rPr lang="ja-JP" altLang="en-US" sz="1444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</a:t>
            </a:r>
            <a:r>
              <a:rPr lang="en-US" altLang="ja-JP" sz="1444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444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ご来院の際は事前連絡をお願い致します。</a:t>
            </a:r>
            <a:endParaRPr lang="ja-JP" altLang="ja-JP" sz="1444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9278" y="4068982"/>
            <a:ext cx="5938495" cy="1164819"/>
          </a:xfrm>
          <a:prstGeom prst="rect">
            <a:avLst/>
          </a:prstGeom>
          <a:noFill/>
        </p:spPr>
        <p:txBody>
          <a:bodyPr lIns="74056" tIns="37027" rIns="74056" bIns="37027">
            <a:spAutoFit/>
          </a:bodyPr>
          <a:lstStyle/>
          <a:p>
            <a:pPr defTabSz="863921">
              <a:lnSpc>
                <a:spcPts val="1701"/>
              </a:lnSpc>
              <a:defRPr/>
            </a:pPr>
            <a:r>
              <a:rPr lang="ja-JP" altLang="en-US" sz="2167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かんたんコース　□</a:t>
            </a:r>
            <a:endParaRPr lang="en-US" altLang="ja-JP" sz="2167" dirty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701"/>
              </a:lnSpc>
              <a:defRPr/>
            </a:pPr>
            <a:r>
              <a:rPr lang="ja-JP" altLang="en-US" sz="1264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フィラリア予防だけご希望の方。　期間内に受診で</a:t>
            </a:r>
            <a:r>
              <a:rPr lang="ja-JP" altLang="en-US" sz="1264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尿検査</a:t>
            </a:r>
            <a:r>
              <a:rPr lang="en-US" altLang="ja-JP" sz="1264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264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回無料特典付</a:t>
            </a:r>
            <a:endParaRPr lang="en-US" altLang="ja-JP" sz="1264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701"/>
              </a:lnSpc>
              <a:defRPr/>
            </a:pPr>
            <a:endParaRPr lang="en-US" altLang="ja-JP" sz="1264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701"/>
              </a:lnSpc>
              <a:defRPr/>
            </a:pPr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内容：診察（身体検査）</a:t>
            </a:r>
            <a:r>
              <a:rPr lang="en-US" altLang="ja-JP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</a:t>
            </a:r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フィラリア検査</a:t>
            </a:r>
            <a:r>
              <a:rPr lang="en-US" altLang="ja-JP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</a:t>
            </a:r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尿検査無料（次回以降）</a:t>
            </a:r>
            <a:endParaRPr lang="en-US" altLang="ja-JP" sz="1444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701"/>
              </a:lnSpc>
              <a:defRPr/>
            </a:pPr>
            <a:endParaRPr lang="ja-JP" altLang="ja-JP" sz="1264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" name="正方形/長方形 20"/>
          <p:cNvSpPr>
            <a:spLocks noChangeArrowheads="1"/>
          </p:cNvSpPr>
          <p:nvPr/>
        </p:nvSpPr>
        <p:spPr bwMode="auto">
          <a:xfrm>
            <a:off x="3129638" y="5139038"/>
            <a:ext cx="149623" cy="380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4056" tIns="37027" rIns="74056" bIns="37027">
            <a:spAutoFit/>
          </a:bodyPr>
          <a:lstStyle/>
          <a:p>
            <a:pPr defTabSz="863921"/>
            <a:endParaRPr lang="ja-JP" altLang="en-US" sz="1986" dirty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6" name="正方形/長方形 20"/>
          <p:cNvSpPr>
            <a:spLocks noChangeArrowheads="1"/>
          </p:cNvSpPr>
          <p:nvPr/>
        </p:nvSpPr>
        <p:spPr bwMode="auto">
          <a:xfrm>
            <a:off x="1193470" y="5003389"/>
            <a:ext cx="4395914" cy="32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4056" tIns="37027" rIns="74056" bIns="37027">
            <a:spAutoFit/>
          </a:bodyPr>
          <a:lstStyle/>
          <a:p>
            <a:pPr defTabSz="863921"/>
            <a:r>
              <a:rPr lang="ja-JP" altLang="en-US" sz="1625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通常価格</a:t>
            </a:r>
            <a:r>
              <a:rPr lang="en-US" altLang="ja-JP" sz="1625" strike="sngStrike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4180</a:t>
            </a:r>
            <a:r>
              <a:rPr lang="ja-JP" altLang="en-US" sz="1625" strike="sngStrike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ja-JP" altLang="en-US" sz="1625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➡ｷｬﾝﾍﾟｰﾝ価格</a:t>
            </a:r>
            <a:r>
              <a:rPr lang="en-US" altLang="ja-JP" sz="1625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3080</a:t>
            </a:r>
            <a:r>
              <a:rPr lang="ja-JP" altLang="en-US" sz="1625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ja-JP" altLang="en-US" sz="1083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（税込）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409441" y="5580302"/>
            <a:ext cx="5906183" cy="15699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056" tIns="37027" rIns="74056" bIns="37027" rtlCol="0" anchor="ctr"/>
          <a:lstStyle/>
          <a:p>
            <a:pPr algn="ctr" defTabSz="863921"/>
            <a:endParaRPr lang="ja-JP" altLang="en-US" sz="1715">
              <a:solidFill>
                <a:prstClr val="white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2850" y="5718198"/>
            <a:ext cx="5559361" cy="1164819"/>
          </a:xfrm>
          <a:prstGeom prst="rect">
            <a:avLst/>
          </a:prstGeom>
          <a:noFill/>
        </p:spPr>
        <p:txBody>
          <a:bodyPr lIns="74056" tIns="37027" rIns="74056" bIns="37027">
            <a:spAutoFit/>
          </a:bodyPr>
          <a:lstStyle/>
          <a:p>
            <a:pPr defTabSz="863921">
              <a:lnSpc>
                <a:spcPts val="1701"/>
              </a:lnSpc>
              <a:defRPr/>
            </a:pPr>
            <a:r>
              <a:rPr lang="ja-JP" altLang="en-US" sz="2167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あんしんコース　□</a:t>
            </a:r>
            <a:endParaRPr lang="en-US" altLang="ja-JP" sz="2167" dirty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701"/>
              </a:lnSpc>
              <a:defRPr/>
            </a:pPr>
            <a:r>
              <a:rPr lang="ja-JP" altLang="en-US" sz="1264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フィラリア検査時の血液で内臓の健康状態もチェック！</a:t>
            </a:r>
            <a:endParaRPr lang="en-US" altLang="ja-JP" sz="1264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701"/>
              </a:lnSpc>
              <a:defRPr/>
            </a:pPr>
            <a:endParaRPr lang="ja-JP" altLang="en-US" sz="1264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701"/>
              </a:lnSpc>
              <a:defRPr/>
            </a:pPr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内容：診察＋フィラリア検査</a:t>
            </a:r>
            <a:r>
              <a:rPr lang="en-US" altLang="ja-JP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+</a:t>
            </a:r>
            <a:r>
              <a:rPr lang="ja-JP" altLang="ja-JP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血液</a:t>
            </a:r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生</a:t>
            </a:r>
            <a:r>
              <a:rPr lang="ja-JP" altLang="ja-JP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化学検査</a:t>
            </a:r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／</a:t>
            </a:r>
            <a:r>
              <a:rPr lang="ja-JP" altLang="ja-JP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血球検査</a:t>
            </a:r>
            <a:endParaRPr lang="en-US" altLang="ja-JP" sz="1444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701"/>
              </a:lnSpc>
              <a:defRPr/>
            </a:pPr>
            <a:endParaRPr lang="ja-JP" altLang="ja-JP" sz="1264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3" name="正方形/長方形 20"/>
          <p:cNvSpPr>
            <a:spLocks noChangeArrowheads="1"/>
          </p:cNvSpPr>
          <p:nvPr/>
        </p:nvSpPr>
        <p:spPr bwMode="auto">
          <a:xfrm>
            <a:off x="2971097" y="6703721"/>
            <a:ext cx="2626198" cy="57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4056" tIns="37027" rIns="74056" bIns="37027">
            <a:spAutoFit/>
          </a:bodyPr>
          <a:lstStyle/>
          <a:p>
            <a:pPr defTabSz="863921"/>
            <a:r>
              <a:rPr lang="ja-JP" altLang="en-US" sz="1625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ｷｬﾝﾍﾟｰﾝ価格</a:t>
            </a:r>
            <a:r>
              <a:rPr lang="en-US" altLang="ja-JP" sz="1625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7480</a:t>
            </a:r>
            <a:r>
              <a:rPr lang="ja-JP" altLang="en-US" sz="1625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ja-JP" altLang="en-US" sz="1083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（税込）</a:t>
            </a:r>
          </a:p>
          <a:p>
            <a:pPr defTabSz="863921"/>
            <a:endParaRPr lang="ja-JP" altLang="en-US" sz="1625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4" name="正方形/長方形 20"/>
          <p:cNvSpPr>
            <a:spLocks noChangeArrowheads="1"/>
          </p:cNvSpPr>
          <p:nvPr/>
        </p:nvSpPr>
        <p:spPr bwMode="auto">
          <a:xfrm>
            <a:off x="1084798" y="6716406"/>
            <a:ext cx="2119650" cy="32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4056" tIns="37027" rIns="74056" bIns="37027">
            <a:spAutoFit/>
          </a:bodyPr>
          <a:lstStyle/>
          <a:p>
            <a:pPr defTabSz="863921"/>
            <a:r>
              <a:rPr lang="ja-JP" altLang="en-US" sz="1625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平均価格</a:t>
            </a:r>
            <a:r>
              <a:rPr lang="en-US" altLang="ja-JP" sz="1625" strike="sngStrike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11000</a:t>
            </a:r>
            <a:r>
              <a:rPr lang="ja-JP" altLang="en-US" sz="1625" strike="sngStrike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ja-JP" altLang="en-US" sz="1625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➡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359891" y="7303633"/>
            <a:ext cx="5906183" cy="1457664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056" tIns="37027" rIns="74056" bIns="37027" rtlCol="0" anchor="ctr"/>
          <a:lstStyle/>
          <a:p>
            <a:pPr algn="ctr" defTabSz="863921"/>
            <a:r>
              <a:rPr lang="ja-JP" altLang="en-US" sz="1715" dirty="0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9278" y="7432002"/>
            <a:ext cx="5559361" cy="909365"/>
          </a:xfrm>
          <a:prstGeom prst="rect">
            <a:avLst/>
          </a:prstGeom>
          <a:noFill/>
        </p:spPr>
        <p:txBody>
          <a:bodyPr lIns="74056" tIns="37027" rIns="74056" bIns="37027">
            <a:spAutoFit/>
          </a:bodyPr>
          <a:lstStyle/>
          <a:p>
            <a:pPr defTabSz="863921">
              <a:lnSpc>
                <a:spcPts val="1620"/>
              </a:lnSpc>
              <a:defRPr/>
            </a:pPr>
            <a:r>
              <a:rPr lang="ja-JP" altLang="en-US" sz="2167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しっかりコース　□　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6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要予約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  <a:p>
            <a:pPr defTabSz="863921">
              <a:lnSpc>
                <a:spcPts val="1620"/>
              </a:lnSpc>
              <a:defRPr/>
            </a:pPr>
            <a:r>
              <a:rPr lang="ja-JP" altLang="en-US" sz="1264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フィラリア検査の機会に</a:t>
            </a:r>
            <a:r>
              <a:rPr lang="en-US" altLang="ja-JP" sz="1264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dog</a:t>
            </a:r>
            <a:r>
              <a:rPr lang="ja-JP" altLang="en-US" sz="1264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ドックで全身チェック！</a:t>
            </a:r>
            <a:endParaRPr lang="en-US" altLang="ja-JP" sz="1625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620"/>
              </a:lnSpc>
              <a:defRPr/>
            </a:pPr>
            <a:r>
              <a:rPr lang="ja-JP" altLang="en-US" sz="1264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シニア向け　</a:t>
            </a:r>
            <a:r>
              <a:rPr lang="ja-JP" altLang="ja-JP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　　　　　　　　</a:t>
            </a:r>
            <a:endParaRPr lang="ja-JP" altLang="ja-JP" sz="1444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>
              <a:lnSpc>
                <a:spcPts val="1701"/>
              </a:lnSpc>
              <a:defRPr/>
            </a:pPr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内容：</a:t>
            </a:r>
            <a:r>
              <a:rPr lang="ja-JP" altLang="en-US" sz="1444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あんしんコース</a:t>
            </a:r>
            <a:r>
              <a:rPr lang="ja-JP" altLang="en-US" sz="1444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＋レントゲン検査＋腹部超音波検査</a:t>
            </a:r>
            <a:endParaRPr lang="ja-JP" altLang="ja-JP" sz="1444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2" name="正方形/長方形 20"/>
          <p:cNvSpPr>
            <a:spLocks noChangeArrowheads="1"/>
          </p:cNvSpPr>
          <p:nvPr/>
        </p:nvSpPr>
        <p:spPr bwMode="auto">
          <a:xfrm>
            <a:off x="1290612" y="8341458"/>
            <a:ext cx="4543390" cy="82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4056" tIns="37027" rIns="74056" bIns="37027">
            <a:spAutoFit/>
          </a:bodyPr>
          <a:lstStyle/>
          <a:p>
            <a:pPr defTabSz="863921"/>
            <a:r>
              <a:rPr lang="ja-JP" altLang="en-US" sz="1625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平均価格</a:t>
            </a:r>
            <a:r>
              <a:rPr lang="en-US" altLang="ja-JP" sz="1625" strike="sngStrike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23100</a:t>
            </a:r>
            <a:r>
              <a:rPr lang="ja-JP" altLang="en-US" sz="1625" strike="sngStrike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ja-JP" altLang="en-US" sz="1625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➡</a:t>
            </a:r>
            <a:r>
              <a:rPr lang="ja-JP" altLang="en-US" sz="1444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ｷｬﾝﾍﾟｰﾝ価格</a:t>
            </a:r>
            <a:r>
              <a:rPr lang="en-US" altLang="ja-JP" sz="1625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18150</a:t>
            </a:r>
            <a:r>
              <a:rPr lang="ja-JP" altLang="en-US" sz="1625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r>
              <a:rPr lang="ja-JP" altLang="en-US" sz="1083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（税込）</a:t>
            </a:r>
          </a:p>
          <a:p>
            <a:pPr defTabSz="863921"/>
            <a:endParaRPr lang="en-US" altLang="ja-JP" sz="1625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63921"/>
            <a:endParaRPr lang="ja-JP" altLang="en-US" sz="1625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858" y="9658879"/>
            <a:ext cx="655398" cy="76257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70" y="8786294"/>
            <a:ext cx="536093" cy="536093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602435" y="8786293"/>
            <a:ext cx="5819098" cy="1537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63921"/>
            <a:r>
              <a:rPr lang="ja-JP" altLang="en-US" sz="2167" b="1" dirty="0">
                <a:solidFill>
                  <a:srgbClr val="FF3399"/>
                </a:solidFill>
              </a:rPr>
              <a:t>　　　　　～期間内同時ｷｬﾝﾍﾟｰﾝ～</a:t>
            </a:r>
            <a:r>
              <a:rPr lang="ja-JP" altLang="en-US" sz="1444" b="1" dirty="0">
                <a:solidFill>
                  <a:srgbClr val="3BFF0D"/>
                </a:solidFill>
              </a:rPr>
              <a:t>　</a:t>
            </a:r>
            <a:endParaRPr lang="en-US" altLang="ja-JP" sz="1444" b="1" dirty="0">
              <a:solidFill>
                <a:srgbClr val="3BFF0D"/>
              </a:solidFill>
            </a:endParaRPr>
          </a:p>
          <a:p>
            <a:pPr defTabSz="863921"/>
            <a:endParaRPr lang="en-US" altLang="ja-JP" sz="1444" dirty="0">
              <a:solidFill>
                <a:prstClr val="black"/>
              </a:solidFill>
            </a:endParaRPr>
          </a:p>
          <a:p>
            <a:pPr defTabSz="863921"/>
            <a:r>
              <a:rPr lang="ja-JP" altLang="en-US" sz="1444" b="1" dirty="0">
                <a:solidFill>
                  <a:srgbClr val="FF3399"/>
                </a:solidFill>
              </a:rPr>
              <a:t>まとめてご購入</a:t>
            </a:r>
            <a:r>
              <a:rPr lang="ja-JP" altLang="en-US" sz="1444" b="1" dirty="0">
                <a:solidFill>
                  <a:prstClr val="black"/>
                </a:solidFill>
              </a:rPr>
              <a:t>（</a:t>
            </a:r>
            <a:r>
              <a:rPr lang="ja-JP" altLang="en-US" sz="1444" dirty="0">
                <a:solidFill>
                  <a:prstClr val="black"/>
                </a:solidFill>
              </a:rPr>
              <a:t>フィラリア予防薬</a:t>
            </a:r>
            <a:r>
              <a:rPr lang="en-US" altLang="ja-JP" sz="1444" dirty="0">
                <a:solidFill>
                  <a:prstClr val="black"/>
                </a:solidFill>
              </a:rPr>
              <a:t>7</a:t>
            </a:r>
            <a:r>
              <a:rPr lang="ja-JP" altLang="en-US" sz="1444" dirty="0">
                <a:solidFill>
                  <a:prstClr val="black"/>
                </a:solidFill>
              </a:rPr>
              <a:t>回分以上</a:t>
            </a:r>
            <a:r>
              <a:rPr lang="ja-JP" altLang="en-US" sz="1444" b="1" dirty="0">
                <a:solidFill>
                  <a:prstClr val="black"/>
                </a:solidFill>
              </a:rPr>
              <a:t>）で</a:t>
            </a:r>
            <a:r>
              <a:rPr lang="en-US" altLang="ja-JP" sz="1444" b="1" dirty="0">
                <a:solidFill>
                  <a:srgbClr val="FF0000"/>
                </a:solidFill>
              </a:rPr>
              <a:t>+</a:t>
            </a:r>
            <a:r>
              <a:rPr lang="ja-JP" altLang="en-US" sz="1444" b="1" dirty="0">
                <a:solidFill>
                  <a:srgbClr val="FF0000"/>
                </a:solidFill>
              </a:rPr>
              <a:t>予防薬</a:t>
            </a:r>
            <a:r>
              <a:rPr lang="en-US" altLang="ja-JP" sz="1444" b="1" dirty="0">
                <a:solidFill>
                  <a:srgbClr val="FF0000"/>
                </a:solidFill>
              </a:rPr>
              <a:t>1</a:t>
            </a:r>
            <a:r>
              <a:rPr lang="ja-JP" altLang="en-US" sz="1444" b="1" dirty="0">
                <a:solidFill>
                  <a:srgbClr val="FF0000"/>
                </a:solidFill>
              </a:rPr>
              <a:t>回分プレゼント</a:t>
            </a:r>
            <a:r>
              <a:rPr lang="ja-JP" altLang="en-US" sz="1444" b="1" dirty="0">
                <a:solidFill>
                  <a:srgbClr val="FF3399"/>
                </a:solidFill>
              </a:rPr>
              <a:t>＋おさんぽバックプレゼント♪</a:t>
            </a:r>
            <a:endParaRPr lang="en-US" altLang="ja-JP" sz="1444" b="1" dirty="0">
              <a:solidFill>
                <a:srgbClr val="FF3399"/>
              </a:solidFill>
            </a:endParaRPr>
          </a:p>
          <a:p>
            <a:pPr defTabSz="863921"/>
            <a:r>
              <a:rPr lang="ja-JP" altLang="en-US" sz="1444" dirty="0">
                <a:solidFill>
                  <a:prstClr val="black"/>
                </a:solidFill>
              </a:rPr>
              <a:t>さらに抽選ですてきなプレゼントが当たる！？　期間</a:t>
            </a:r>
            <a:r>
              <a:rPr lang="en-US" altLang="ja-JP" sz="1444" dirty="0">
                <a:solidFill>
                  <a:prstClr val="black"/>
                </a:solidFill>
              </a:rPr>
              <a:t>4/1</a:t>
            </a:r>
            <a:r>
              <a:rPr lang="ja-JP" altLang="en-US" sz="1444" dirty="0">
                <a:solidFill>
                  <a:prstClr val="black"/>
                </a:solidFill>
              </a:rPr>
              <a:t>～</a:t>
            </a:r>
            <a:r>
              <a:rPr lang="en-US" altLang="ja-JP" sz="1444" dirty="0">
                <a:solidFill>
                  <a:prstClr val="black"/>
                </a:solidFill>
              </a:rPr>
              <a:t>6/30</a:t>
            </a:r>
          </a:p>
          <a:p>
            <a:pPr defTabSz="863921"/>
            <a:r>
              <a:rPr lang="ja-JP" altLang="en-US" sz="1444" dirty="0">
                <a:solidFill>
                  <a:prstClr val="black"/>
                </a:solidFill>
              </a:rPr>
              <a:t>詳しくは院内掲示をご覧ください！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26113" y="10305814"/>
            <a:ext cx="5839961" cy="4258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defTabSz="863921"/>
            <a:r>
              <a:rPr lang="ja-JP" altLang="en-US" sz="1264" dirty="0">
                <a:solidFill>
                  <a:prstClr val="black"/>
                </a:solidFill>
              </a:rPr>
              <a:t>ご予約・お問合せは</a:t>
            </a:r>
            <a:r>
              <a:rPr lang="en-US" altLang="ja-JP" sz="2167" dirty="0">
                <a:solidFill>
                  <a:srgbClr val="92D05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SEN</a:t>
            </a:r>
            <a:r>
              <a:rPr lang="ja-JP" altLang="en-US" sz="2167" dirty="0">
                <a:solidFill>
                  <a:srgbClr val="92D05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動物病院</a:t>
            </a:r>
            <a:r>
              <a:rPr lang="ja-JP" altLang="en-US" sz="1715" b="1" dirty="0">
                <a:solidFill>
                  <a:prstClr val="black"/>
                </a:solidFill>
              </a:rPr>
              <a:t>　</a:t>
            </a:r>
            <a:r>
              <a:rPr lang="en-US" altLang="ja-JP" sz="1715" b="1" dirty="0">
                <a:solidFill>
                  <a:prstClr val="black"/>
                </a:solidFill>
              </a:rPr>
              <a:t>045-989-1021</a:t>
            </a:r>
            <a:r>
              <a:rPr lang="ja-JP" altLang="en-US" sz="1715" dirty="0">
                <a:solidFill>
                  <a:prstClr val="black"/>
                </a:solidFill>
              </a:rPr>
              <a:t>まで♪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647" y="1656626"/>
            <a:ext cx="1093426" cy="1552664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359836" y="1669461"/>
            <a:ext cx="419302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63921"/>
            <a:r>
              <a:rPr lang="ja-JP" altLang="en-US" sz="3250" dirty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solidFill>
                  <a:srgbClr val="FFCCFF"/>
                </a:solid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春の</a:t>
            </a:r>
            <a:r>
              <a:rPr lang="ja-JP" altLang="en-US" sz="3250" dirty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フィラリア予防・</a:t>
            </a:r>
            <a:endParaRPr lang="en-US" altLang="ja-JP" sz="3250" dirty="0">
              <a:ln w="12700">
                <a:solidFill>
                  <a:srgbClr val="A5A5A5">
                    <a:lumMod val="50000"/>
                  </a:srgbClr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177800">
                  <a:srgbClr val="A5A5A5">
                    <a:lumMod val="50000"/>
                  </a:srgbClr>
                </a:inn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itchFamily="50" charset="-128"/>
            </a:endParaRPr>
          </a:p>
          <a:p>
            <a:pPr algn="ctr" defTabSz="863921"/>
            <a:r>
              <a:rPr lang="ja-JP" altLang="en-US" sz="3250" dirty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健康診断</a:t>
            </a:r>
            <a:r>
              <a:rPr lang="ja-JP" altLang="en-US" sz="3250" dirty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solidFill>
                  <a:srgbClr val="FFCCFF"/>
                </a:solid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ご案内</a:t>
            </a: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85" y="1565095"/>
            <a:ext cx="1093426" cy="1242094"/>
          </a:xfrm>
          <a:prstGeom prst="rect">
            <a:avLst/>
          </a:prstGeom>
        </p:spPr>
      </p:pic>
      <p:sp>
        <p:nvSpPr>
          <p:cNvPr id="37" name="思考の吹き出し: 雲形 36">
            <a:extLst>
              <a:ext uri="{FF2B5EF4-FFF2-40B4-BE49-F238E27FC236}">
                <a16:creationId xmlns:a16="http://schemas.microsoft.com/office/drawing/2014/main" id="{A8377C6D-276F-8BE6-9D32-D126F8AE2C8C}"/>
              </a:ext>
            </a:extLst>
          </p:cNvPr>
          <p:cNvSpPr/>
          <p:nvPr/>
        </p:nvSpPr>
        <p:spPr>
          <a:xfrm rot="21193943" flipV="1">
            <a:off x="4513123" y="6935047"/>
            <a:ext cx="2301754" cy="969737"/>
          </a:xfrm>
          <a:prstGeom prst="cloudCallout">
            <a:avLst>
              <a:gd name="adj1" fmla="val -52264"/>
              <a:gd name="adj2" fmla="val -35854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426ECAB-E9E4-E836-B727-3420AE89758C}"/>
              </a:ext>
            </a:extLst>
          </p:cNvPr>
          <p:cNvSpPr txBox="1"/>
          <p:nvPr/>
        </p:nvSpPr>
        <p:spPr>
          <a:xfrm>
            <a:off x="4279200" y="7121817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EA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若い時から</a:t>
            </a:r>
            <a:endParaRPr kumimoji="1" lang="en-US" altLang="ja-JP" sz="1200" dirty="0">
              <a:solidFill>
                <a:srgbClr val="EA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EA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全身状態を</a:t>
            </a:r>
            <a:r>
              <a:rPr lang="ja-JP" altLang="en-US" sz="1200" dirty="0">
                <a:solidFill>
                  <a:srgbClr val="EA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知って</a:t>
            </a:r>
            <a:r>
              <a:rPr kumimoji="1" lang="ja-JP" altLang="en-US" sz="1200" dirty="0">
                <a:solidFill>
                  <a:srgbClr val="EA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おくことも</a:t>
            </a:r>
            <a:endParaRPr kumimoji="1" lang="en-US" altLang="ja-JP" sz="1200" dirty="0">
              <a:solidFill>
                <a:srgbClr val="EA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EA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大切です！</a:t>
            </a:r>
          </a:p>
        </p:txBody>
      </p:sp>
    </p:spTree>
    <p:extLst>
      <p:ext uri="{BB962C8B-B14F-4D97-AF65-F5344CB8AC3E}">
        <p14:creationId xmlns:p14="http://schemas.microsoft.com/office/powerpoint/2010/main" val="2845718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265</Words>
  <Application>Microsoft Office PowerPoint</Application>
  <PresentationFormat>ワイド画面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HGP創英角ｺﾞｼｯｸUB</vt:lpstr>
      <vt:lpstr>HG丸ｺﾞｼｯｸM-PRO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千葉 隆史</dc:creator>
  <cp:lastModifiedBy>千葉 隆史</cp:lastModifiedBy>
  <cp:revision>1</cp:revision>
  <dcterms:created xsi:type="dcterms:W3CDTF">2023-03-14T05:47:09Z</dcterms:created>
  <dcterms:modified xsi:type="dcterms:W3CDTF">2023-03-14T05:49:13Z</dcterms:modified>
</cp:coreProperties>
</file>